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88" r:id="rId2"/>
    <p:sldId id="258" r:id="rId3"/>
    <p:sldId id="259" r:id="rId4"/>
    <p:sldId id="271" r:id="rId5"/>
    <p:sldId id="272" r:id="rId6"/>
    <p:sldId id="279" r:id="rId7"/>
    <p:sldId id="280" r:id="rId8"/>
    <p:sldId id="277" r:id="rId9"/>
    <p:sldId id="27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0" r:id="rId19"/>
    <p:sldId id="261" r:id="rId20"/>
    <p:sldId id="262" r:id="rId21"/>
    <p:sldId id="263" r:id="rId22"/>
    <p:sldId id="264" r:id="rId23"/>
    <p:sldId id="265" r:id="rId24"/>
    <p:sldId id="268" r:id="rId25"/>
    <p:sldId id="269" r:id="rId26"/>
    <p:sldId id="285" r:id="rId27"/>
    <p:sldId id="286" r:id="rId28"/>
    <p:sldId id="270" r:id="rId29"/>
    <p:sldId id="298" r:id="rId30"/>
    <p:sldId id="299" r:id="rId31"/>
    <p:sldId id="281" r:id="rId32"/>
    <p:sldId id="282" r:id="rId33"/>
    <p:sldId id="283" r:id="rId34"/>
    <p:sldId id="301" r:id="rId35"/>
    <p:sldId id="300" r:id="rId3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A92B37C-0590-4F95-86D6-CA74AFA17CD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AE094D4-466E-4FE0-B297-63C65D4BB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3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97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5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1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3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49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51F8A5-5B21-492E-B122-0872AD8BAC4C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97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5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1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3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49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399DEB-1A39-4F03-8DDE-EAB3517315CA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97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5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1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3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49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0DFA8C-A1CB-46A5-BC30-D730D6BD4C5B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97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5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1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3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49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7C42B5-AC69-4588-82AB-B85F4C0AA4A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97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5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15" indent="-228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73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32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91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49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7C42B5-AC69-4588-82AB-B85F4C0AA4A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9C58-C116-4505-9469-8622AE882231}" type="datetime3">
              <a:rPr lang="en-US" smtClean="0"/>
              <a:t>26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6491-964C-47EC-8612-639606CB08E7}" type="datetime3">
              <a:rPr lang="en-US" smtClean="0"/>
              <a:t>26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D9DF-1AF1-4416-A697-FFC52343E175}" type="datetime3">
              <a:rPr lang="en-US" smtClean="0"/>
              <a:t>26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2129-EA85-452B-9720-47EF56B67470}" type="datetime3">
              <a:rPr lang="en-US" smtClean="0"/>
              <a:t>26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C30E-509D-4619-A030-A9DF84DEC238}" type="datetime3">
              <a:rPr lang="en-US" smtClean="0"/>
              <a:t>26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407F-40C6-4CD6-B930-C2A9C39AF63D}" type="datetime3">
              <a:rPr lang="en-US" smtClean="0"/>
              <a:t>26 June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BC95-8E23-45AF-964B-64EF327B8BF6}" type="datetime3">
              <a:rPr lang="en-US" smtClean="0"/>
              <a:t>26 June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DCB-B914-4FCC-8023-14D754219F79}" type="datetime3">
              <a:rPr lang="en-US" smtClean="0"/>
              <a:t>26 June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1F1-4868-4267-A947-20E767E0E10B}" type="datetime3">
              <a:rPr lang="en-US" smtClean="0"/>
              <a:t>26 June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B34-6B0A-44C5-81FA-F7BB92C164DA}" type="datetime3">
              <a:rPr lang="en-US" smtClean="0"/>
              <a:t>26 June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7761-8CEB-4623-A91C-42B0A533A16D}" type="datetime3">
              <a:rPr lang="en-US" smtClean="0"/>
              <a:t>26 June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71FF-C0FD-43AA-B61C-F42A7340A52D}" type="datetime3">
              <a:rPr lang="en-US" smtClean="0"/>
              <a:t>26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2895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From NOGAPS to NAVGEM 1.1 </a:t>
            </a:r>
            <a:br>
              <a:rPr lang="en-US" sz="4800" dirty="0" smtClean="0"/>
            </a:br>
            <a:r>
              <a:rPr lang="en-US" sz="4800" dirty="0" smtClean="0"/>
              <a:t>in GOFS: A Progress Report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8001000" cy="2438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Main performers: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Joe Metzger, Alan Wallcraft (NRL)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Martin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Smedstad, Debbie Franklin (QNA)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Brief to NAVOCEANO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 June 2013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NAVGEM 1.1 Surface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a year of NAVGEM 1.1 output, we compared monthly mean output with contemporaneous NOGAPS and NCEP CFSV2 output</a:t>
            </a:r>
          </a:p>
          <a:p>
            <a:r>
              <a:rPr lang="en-US" dirty="0"/>
              <a:t>Highlight differences between </a:t>
            </a:r>
            <a:r>
              <a:rPr lang="en-US" dirty="0" smtClean="0"/>
              <a:t>various surface fields</a:t>
            </a:r>
            <a:endParaRPr lang="en-US" dirty="0"/>
          </a:p>
          <a:p>
            <a:pPr lvl="1"/>
            <a:r>
              <a:rPr lang="en-US" dirty="0"/>
              <a:t>2 m air temperature, net surface shortwave radiation, 2 m specific humidity, ground-sea temperature</a:t>
            </a:r>
          </a:p>
          <a:p>
            <a:pPr lvl="1"/>
            <a:r>
              <a:rPr lang="en-US" dirty="0"/>
              <a:t>June and December 2012 shown</a:t>
            </a:r>
          </a:p>
          <a:p>
            <a:r>
              <a:rPr lang="en-US" dirty="0" smtClean="0"/>
              <a:t>Perhaps these differences are expected due to the improved physics in NAVGEM 1.1 , but they will have a significant impact on the upper ocean (ice) response within HYCOM (CICE) that we must take into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NAVGEM </a:t>
            </a:r>
            <a:r>
              <a:rPr lang="en-US" dirty="0" smtClean="0"/>
              <a:t>1.1 minus NOGAPS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7" name="TextBox 6"/>
          <p:cNvSpPr txBox="1"/>
          <p:nvPr/>
        </p:nvSpPr>
        <p:spPr>
          <a:xfrm>
            <a:off x="2364006" y="1905000"/>
            <a:ext cx="432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2 m air temperature difference (°C)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554" y="5498068"/>
            <a:ext cx="775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NAVGEM is generally colder than NOGAPS over the ocean,</a:t>
            </a:r>
          </a:p>
          <a:p>
            <a:pPr algn="ctr"/>
            <a:r>
              <a:rPr lang="en-US" dirty="0" smtClean="0"/>
              <a:t>but warmer over ice in the winter hemisphere (however, temps are still very cold)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95620" y="2483608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79431" y="2474982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NAVGEM </a:t>
            </a:r>
            <a:r>
              <a:rPr lang="en-US" dirty="0" smtClean="0"/>
              <a:t>1.1 minus CFSV2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1800" y="5498068"/>
            <a:ext cx="528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NAVGEM is also colder than CFSV2 over the ocean and</a:t>
            </a:r>
          </a:p>
          <a:p>
            <a:pPr algn="ctr"/>
            <a:r>
              <a:rPr lang="en-US" dirty="0" smtClean="0"/>
              <a:t>colder over ice in the winter hemisphere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11" name="TextBox 10"/>
          <p:cNvSpPr txBox="1"/>
          <p:nvPr/>
        </p:nvSpPr>
        <p:spPr>
          <a:xfrm>
            <a:off x="2364006" y="1916668"/>
            <a:ext cx="432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2 m air temperature difference (°C)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NAVGEM </a:t>
            </a:r>
            <a:r>
              <a:rPr lang="en-US" dirty="0" smtClean="0"/>
              <a:t>1.1 minus NOGAPS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5443" y="1905000"/>
            <a:ext cx="579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net surface shortwave radiation difference (W/m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CFSV2 minus NOGAPS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11" name="TextBox 10"/>
          <p:cNvSpPr txBox="1"/>
          <p:nvPr/>
        </p:nvSpPr>
        <p:spPr>
          <a:xfrm>
            <a:off x="2128482" y="5498068"/>
            <a:ext cx="477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CFSV2 shows similar patterns relative to NOGAPS</a:t>
            </a:r>
          </a:p>
          <a:p>
            <a:pPr algn="ctr"/>
            <a:r>
              <a:rPr lang="en-US" dirty="0" smtClean="0"/>
              <a:t>albeit a stronger pattern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25443" y="1905000"/>
            <a:ext cx="579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net surface shortwave radiation difference (W/m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CFSV2 minus NAVGEM 1.1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11" name="TextBox 10"/>
          <p:cNvSpPr txBox="1"/>
          <p:nvPr/>
        </p:nvSpPr>
        <p:spPr>
          <a:xfrm>
            <a:off x="658354" y="5498068"/>
            <a:ext cx="7717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NAVGEM has weaker surface shortwave radiation than CFSV2</a:t>
            </a:r>
          </a:p>
          <a:p>
            <a:pPr algn="ctr"/>
            <a:r>
              <a:rPr lang="en-US" dirty="0" smtClean="0"/>
              <a:t>throughout the tropics and mid-latitudes; differences routinely exceed 50 W/m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5443" y="1905000"/>
            <a:ext cx="579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net surface shortwave radiation difference (W/m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NAVGEM </a:t>
            </a:r>
            <a:r>
              <a:rPr lang="en-US" dirty="0" smtClean="0"/>
              <a:t>1.1 minus NOGAPS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1664" y="1905000"/>
            <a:ext cx="464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2 m specific humidity difference (g/kg)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11" name="TextBox 10"/>
          <p:cNvSpPr txBox="1"/>
          <p:nvPr/>
        </p:nvSpPr>
        <p:spPr>
          <a:xfrm>
            <a:off x="613828" y="5498068"/>
            <a:ext cx="780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NAVGEM has a moister lower boundary layer than NOGAPS</a:t>
            </a:r>
          </a:p>
          <a:p>
            <a:pPr algn="ctr"/>
            <a:r>
              <a:rPr lang="en-US" dirty="0" smtClean="0"/>
              <a:t>throughout the tropics and mid-latitudes; values of 1 g/kg 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US" dirty="0" smtClean="0"/>
              <a:t>10% of total signal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NAVGEM </a:t>
            </a:r>
            <a:r>
              <a:rPr lang="en-US" dirty="0" smtClean="0"/>
              <a:t>1.1 minus NOGAPS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9896" y="1905000"/>
            <a:ext cx="473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Monthly ground-sea temperature difference (°C)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8429" y="5498068"/>
            <a:ext cx="661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Ocean surface analysis is consistent between NAVGEM and NOGAPS,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ut NAVGEM has a warmer ice temperatures than NOGAPS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070"/>
            <a:ext cx="4038600" cy="257422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070"/>
            <a:ext cx="4038600" cy="25742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349250"/>
            <a:ext cx="82296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NAVGEM 1.1 Heat Flux Calibration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54113"/>
            <a:ext cx="8462963" cy="5272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dirty="0" smtClean="0"/>
              <a:t>Using scatterometer-calibrated NAVGEM 1.1 winds, integrate a </a:t>
            </a:r>
            <a:r>
              <a:rPr lang="en-US" sz="2800" dirty="0"/>
              <a:t>June 2012-May 2013 </a:t>
            </a:r>
            <a:r>
              <a:rPr lang="en-US" sz="2800" dirty="0" smtClean="0"/>
              <a:t>GOFS hindcast </a:t>
            </a:r>
          </a:p>
          <a:p>
            <a:pPr>
              <a:defRPr/>
            </a:pPr>
            <a:r>
              <a:rPr lang="en-US" sz="2800" dirty="0"/>
              <a:t>As this moves forward, integrate a series of 5-day forecasts</a:t>
            </a:r>
          </a:p>
          <a:p>
            <a:pPr lvl="1">
              <a:defRPr/>
            </a:pPr>
            <a:r>
              <a:rPr lang="en-US" sz="2400" dirty="0"/>
              <a:t>Do this every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/>
              <a:t>day to provide ~</a:t>
            </a:r>
            <a:r>
              <a:rPr lang="en-US" sz="2400" dirty="0" smtClean="0"/>
              <a:t>15 </a:t>
            </a:r>
            <a:r>
              <a:rPr lang="en-US" sz="2400" dirty="0"/>
              <a:t>forecasts/month</a:t>
            </a:r>
          </a:p>
          <a:p>
            <a:pPr lvl="1">
              <a:defRPr/>
            </a:pPr>
            <a:r>
              <a:rPr lang="en-US" sz="2400" dirty="0"/>
              <a:t>Compute SST error against verifying </a:t>
            </a:r>
            <a:r>
              <a:rPr lang="en-US" sz="2400" dirty="0" smtClean="0"/>
              <a:t>GOFS analyses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Compute heat flux offset for each month</a:t>
            </a:r>
          </a:p>
          <a:p>
            <a:pPr lvl="1">
              <a:defRPr/>
            </a:pPr>
            <a:r>
              <a:rPr lang="en-US" sz="2400" dirty="0" smtClean="0"/>
              <a:t>Apply 1-2-1 running temporal filter to monthly offsets</a:t>
            </a:r>
            <a:endParaRPr lang="en-US" sz="2400" dirty="0"/>
          </a:p>
          <a:p>
            <a:pPr marL="0" indent="0">
              <a:buNone/>
              <a:defRPr/>
            </a:pPr>
            <a:endParaRPr lang="en-US" sz="3000" dirty="0" smtClean="0"/>
          </a:p>
          <a:p>
            <a:pPr marL="0" indent="0">
              <a:buFontTx/>
              <a:buNone/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319087"/>
            <a:ext cx="82296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Hindcast to Real-time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54113"/>
            <a:ext cx="8462963" cy="5510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800" dirty="0"/>
              <a:t>Re-integrate the June 2012-May 2013 GOFS hindcast using calibrated NAVGEM </a:t>
            </a:r>
            <a:r>
              <a:rPr lang="en-US" sz="2800" dirty="0" smtClean="0"/>
              <a:t>1.1 winds </a:t>
            </a:r>
            <a:r>
              <a:rPr lang="en-US" sz="2800" dirty="0"/>
              <a:t>and monthly varying heat flux </a:t>
            </a:r>
            <a:r>
              <a:rPr lang="en-US" sz="2800" dirty="0" smtClean="0"/>
              <a:t>offset</a:t>
            </a:r>
          </a:p>
          <a:p>
            <a:pPr lvl="1">
              <a:defRPr/>
            </a:pPr>
            <a:r>
              <a:rPr lang="en-US" sz="2400" dirty="0" smtClean="0"/>
              <a:t>This can be started as soon as the first </a:t>
            </a:r>
            <a:r>
              <a:rPr lang="en-US" sz="2400" dirty="0"/>
              <a:t>filtered monthly offset </a:t>
            </a:r>
            <a:r>
              <a:rPr lang="en-US" sz="2400" dirty="0" smtClean="0"/>
              <a:t>files become available</a:t>
            </a:r>
          </a:p>
          <a:p>
            <a:pPr>
              <a:defRPr/>
            </a:pPr>
            <a:r>
              <a:rPr lang="en-US" sz="2800" dirty="0" smtClean="0"/>
              <a:t>Will need to get this hindcast to real-time in order to hand off to NAVOCEANO</a:t>
            </a:r>
          </a:p>
          <a:p>
            <a:pPr>
              <a:defRPr/>
            </a:pPr>
            <a:r>
              <a:rPr lang="en-US" sz="2800" dirty="0" smtClean="0"/>
              <a:t>This will be done with the existing GOFS 3.01 configuration, i.e. GLBa0.08, energy-loan ice, 32 layers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347472"/>
            <a:ext cx="82296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NAVGEM 1.1 replacing NOGAPS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69274"/>
            <a:ext cx="8305800" cy="629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 smtClean="0"/>
              <a:t>NAVGEM 1.1 was declared operational on 13 Mar 2013</a:t>
            </a:r>
          </a:p>
          <a:p>
            <a:r>
              <a:rPr lang="en-US" sz="2600" dirty="0" smtClean="0"/>
              <a:t>NOGAPS to be decommissioned 31 Aug 2013</a:t>
            </a:r>
          </a:p>
          <a:p>
            <a:r>
              <a:rPr lang="en-US" sz="2600" dirty="0" smtClean="0"/>
              <a:t>Preliminary analysis shows the two atmospheric models are different enough to cause a different upper ocean model response</a:t>
            </a:r>
          </a:p>
          <a:p>
            <a:r>
              <a:rPr lang="en-US" sz="2600" dirty="0" smtClean="0"/>
              <a:t>Two calibrations must be performed on NAVGEM 1.1 output to assure the underlying ocean model response will be consistent across the decommission time boundary</a:t>
            </a:r>
          </a:p>
          <a:p>
            <a:pPr marL="971550" lvl="1" indent="-514350">
              <a:buFontTx/>
              <a:buAutoNum type="arabicPeriod"/>
            </a:pPr>
            <a:r>
              <a:rPr lang="en-US" sz="2400" dirty="0" smtClean="0"/>
              <a:t>Calibrate NAVGEM winds to scatterometer winds</a:t>
            </a:r>
          </a:p>
          <a:p>
            <a:pPr marL="971550" lvl="1" indent="-514350">
              <a:buFontTx/>
              <a:buAutoNum type="arabicPeriod"/>
            </a:pPr>
            <a:r>
              <a:rPr lang="en-US" sz="2400" dirty="0" smtClean="0"/>
              <a:t>Calibrate heat flux relative to forecast SST error</a:t>
            </a:r>
          </a:p>
          <a:p>
            <a:pPr>
              <a:buFontTx/>
              <a:buNone/>
            </a:pPr>
            <a:endParaRPr lang="en-US" sz="2000" dirty="0" smtClean="0"/>
          </a:p>
          <a:p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Hindcast Schematic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" y="1255931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7028" y="9144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June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38856" y="91440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May</a:t>
            </a:r>
          </a:p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14400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1999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29599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43200" y="1249400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00800" y="1249400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45545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57400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50545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62400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79345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91200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08145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620000" y="125593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38826" y="810399"/>
            <a:ext cx="686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Hindcast with </a:t>
            </a:r>
            <a:r>
              <a:rPr lang="en-US" dirty="0"/>
              <a:t>NAVGEM </a:t>
            </a:r>
            <a:r>
              <a:rPr lang="en-US" dirty="0" smtClean="0"/>
              <a:t>1.1 scatterometer-scaled winds (GLBa0.08-27.0)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90601" y="1255931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143001" y="1255931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284699" y="1255931"/>
            <a:ext cx="10702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3400" y="2133600"/>
            <a:ext cx="8137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above hindcast is running: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month run multiple 5-day </a:t>
            </a:r>
            <a:r>
              <a:rPr lang="en-US" dirty="0"/>
              <a:t>forecasts every other day (</a:t>
            </a:r>
            <a:r>
              <a:rPr lang="en-US" dirty="0" smtClean="0"/>
              <a:t>with NAVGEM scatterometer-scaled winds) →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US" dirty="0" smtClean="0"/>
              <a:t>15 samples/month (GLBa0.08-27.1)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Compute monthly SST error against verifying analysis → monthly heat flux offset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Monthly </a:t>
            </a:r>
            <a:r>
              <a:rPr lang="en-US" dirty="0"/>
              <a:t>heat flux </a:t>
            </a:r>
            <a:r>
              <a:rPr lang="en-US" dirty="0" smtClean="0"/>
              <a:t>offsets may be a bit noisy so apply a 1-2-1 running time filter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600199" y="1255931"/>
            <a:ext cx="2" cy="6858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752599" y="1255931"/>
            <a:ext cx="2" cy="6858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904999" y="1255931"/>
            <a:ext cx="2" cy="6858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209800" y="1255931"/>
            <a:ext cx="1" cy="685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62200" y="1255931"/>
            <a:ext cx="1" cy="685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4599" y="1255931"/>
            <a:ext cx="2" cy="685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7006" y="4255532"/>
            <a:ext cx="774353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27006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84605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242205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55806" y="424900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13406" y="4249001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458151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070006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363151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75006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191951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03806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020751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632606" y="4255532"/>
            <a:ext cx="1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-131962" y="3810000"/>
            <a:ext cx="943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Hindcast with </a:t>
            </a:r>
            <a:r>
              <a:rPr lang="en-US" dirty="0"/>
              <a:t>NAVGEM </a:t>
            </a:r>
            <a:r>
              <a:rPr lang="en-US" dirty="0" smtClean="0"/>
              <a:t>1.1 scatterometer-scaled winds &amp; monthly varying </a:t>
            </a:r>
            <a:r>
              <a:rPr lang="en-US" dirty="0"/>
              <a:t>offset (</a:t>
            </a:r>
            <a:r>
              <a:rPr lang="en-US" dirty="0" smtClean="0"/>
              <a:t>GLBa0.08-27.2)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" y="5029200"/>
            <a:ext cx="8226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second hindcast can start as soon as the first 1-2-1 time filtered heat flux offset is available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Every third month, repeat 5-day forecasts using heat flux offset to examine the impact on forecast SST error (GLBa0.08-27.3)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Second hindcast has to be brought up to real-time </a:t>
            </a:r>
            <a:r>
              <a:rPr lang="en-US" dirty="0" smtClean="0">
                <a:solidFill>
                  <a:srgbClr val="FF0000"/>
                </a:solidFill>
              </a:rPr>
              <a:t>by 15 Aug 2013 </a:t>
            </a:r>
            <a:r>
              <a:rPr lang="en-US" dirty="0" smtClean="0"/>
              <a:t>(as GOFS 3.02)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NAVOCEANO wants to run two weeks of dual OPS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895600" y="1255931"/>
            <a:ext cx="1" cy="685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048000" y="1255931"/>
            <a:ext cx="1" cy="685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200399" y="1255931"/>
            <a:ext cx="2" cy="685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505199" y="1255931"/>
            <a:ext cx="1" cy="685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657599" y="1255931"/>
            <a:ext cx="1" cy="685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809998" y="1255931"/>
            <a:ext cx="2" cy="685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114799" y="1255931"/>
            <a:ext cx="1" cy="68580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267199" y="1255931"/>
            <a:ext cx="1" cy="68580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419598" y="1255931"/>
            <a:ext cx="2" cy="68580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4724399" y="1255931"/>
            <a:ext cx="1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876799" y="1255931"/>
            <a:ext cx="1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029198" y="1255931"/>
            <a:ext cx="2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333999" y="1255931"/>
            <a:ext cx="1" cy="6858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486399" y="1255931"/>
            <a:ext cx="1" cy="6858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638798" y="1255931"/>
            <a:ext cx="2" cy="6858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943599" y="1255931"/>
            <a:ext cx="1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095999" y="1255931"/>
            <a:ext cx="1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248398" y="1255931"/>
            <a:ext cx="2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553199" y="1255931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705599" y="1255931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857998" y="1255931"/>
            <a:ext cx="2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162799" y="1255931"/>
            <a:ext cx="1" cy="6858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315199" y="1255931"/>
            <a:ext cx="1" cy="6858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7467598" y="1255931"/>
            <a:ext cx="2" cy="6858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772399" y="1255931"/>
            <a:ext cx="1" cy="685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924799" y="1255931"/>
            <a:ext cx="1" cy="685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077198" y="1255931"/>
            <a:ext cx="2" cy="6858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90600" y="4267200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143000" y="4267200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1284698" y="4267200"/>
            <a:ext cx="10702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895600" y="4267200"/>
            <a:ext cx="1" cy="685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3048000" y="4267200"/>
            <a:ext cx="1" cy="685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3200399" y="4267200"/>
            <a:ext cx="2" cy="685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724400" y="4267200"/>
            <a:ext cx="1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876800" y="4267200"/>
            <a:ext cx="1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5029199" y="4267200"/>
            <a:ext cx="2" cy="6858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553200" y="4267200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705600" y="4267200"/>
            <a:ext cx="1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6857999" y="4267200"/>
            <a:ext cx="2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85457" y="423046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June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8413871" y="4230469"/>
            <a:ext cx="65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Real-</a:t>
            </a:r>
          </a:p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br>
              <a:rPr lang="en-US" sz="3200" dirty="0" smtClean="0"/>
            </a:br>
            <a:r>
              <a:rPr lang="en-US" sz="2400" dirty="0" smtClean="0"/>
              <a:t>(5-day forecast minus verifying GOFS analysis)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008029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00802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008029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55869"/>
            <a:ext cx="4008029" cy="2743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91400" y="1058092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8059783" y="1143000"/>
            <a:ext cx="263434" cy="674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97091" y="98911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YYYYMM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008029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3962400"/>
            <a:ext cx="4008029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00802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1430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br>
              <a:rPr lang="en-US" sz="3200" dirty="0" smtClean="0"/>
            </a:br>
            <a:r>
              <a:rPr lang="en-US" sz="2400" dirty="0" smtClean="0"/>
              <a:t>(5-day forecast minus verifying GOFS analysis)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56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00802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962400"/>
            <a:ext cx="400802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00802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1430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br>
              <a:rPr lang="en-US" sz="3200" dirty="0" smtClean="0"/>
            </a:br>
            <a:r>
              <a:rPr lang="en-US" sz="2400" dirty="0" smtClean="0"/>
              <a:t>(5-day forecast minus verifying GOFS analysis)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7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400802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2" y="1143000"/>
            <a:ext cx="400802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3962400"/>
            <a:ext cx="400802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9624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1-2-1 Filtered Heat Flux Offset</a:t>
            </a:r>
            <a:br>
              <a:rPr lang="en-US" sz="3200" dirty="0" smtClean="0"/>
            </a:br>
            <a:r>
              <a:rPr lang="en-US" sz="2400" dirty="0" smtClean="0"/>
              <a:t>(Based on 5-day forecast SST error)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93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6" y="1143000"/>
            <a:ext cx="400802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1" y="1143000"/>
            <a:ext cx="4008029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7" y="3962400"/>
            <a:ext cx="4008029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9624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1-2-1 Filtered Heat Flux Offset</a:t>
            </a:r>
            <a:br>
              <a:rPr lang="en-US" sz="3200" dirty="0" smtClean="0"/>
            </a:br>
            <a:r>
              <a:rPr lang="en-US" sz="2400" dirty="0" smtClean="0"/>
              <a:t>(Based on 5-day forecast SST error)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53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962400"/>
            <a:ext cx="400802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7" y="3962400"/>
            <a:ext cx="400802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6" y="11430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1-2-1 Filtered Heat Flux Offset</a:t>
            </a:r>
            <a:br>
              <a:rPr lang="en-US" sz="3200" dirty="0" smtClean="0"/>
            </a:br>
            <a:r>
              <a:rPr lang="en-US" sz="2400" dirty="0" smtClean="0"/>
              <a:t>(Based on 5-day forecast SST error)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0" y="1143000"/>
            <a:ext cx="40080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716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008029" cy="2743200"/>
          </a:xfrm>
        </p:spPr>
      </p:pic>
      <p:sp>
        <p:nvSpPr>
          <p:cNvPr id="9" name="TextBox 8"/>
          <p:cNvSpPr txBox="1"/>
          <p:nvPr/>
        </p:nvSpPr>
        <p:spPr>
          <a:xfrm>
            <a:off x="979584" y="926068"/>
            <a:ext cx="311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6808" y="926068"/>
            <a:ext cx="29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2798" y="4343400"/>
            <a:ext cx="826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Left: 	5-day forecast SST error from first hindcast (no 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Right: 	5-day </a:t>
            </a:r>
            <a:r>
              <a:rPr lang="en-US" dirty="0"/>
              <a:t>forecast SST error from </a:t>
            </a:r>
            <a:r>
              <a:rPr lang="en-US" dirty="0" smtClean="0"/>
              <a:t>second hindcast (offset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There is a significant reduction in global 5-day forecast SST error after applying heat flux offset to both the hindcast and the forecasts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/>
              <a:t>Error is generally less than a few tenths of a degree Celsius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June 2012 correction is on the “training” output, the real test will be June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88525" y="1262332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008029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79584" y="926068"/>
            <a:ext cx="311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6808" y="926068"/>
            <a:ext cx="29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2798" y="4343400"/>
            <a:ext cx="826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Left: 	5-day forecast SST error from first hindcast (no 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Right: 	5-day </a:t>
            </a:r>
            <a:r>
              <a:rPr lang="en-US" dirty="0"/>
              <a:t>forecast SST error from </a:t>
            </a:r>
            <a:r>
              <a:rPr lang="en-US" dirty="0" smtClean="0"/>
              <a:t>second hindcast (offset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is a significant reduction in global 5-day forecast SST error after applying heat flux offset to both the hindcast and the forecasts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Error is generally less than a few tenths of a degree Celsius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88525" y="1262332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008029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13716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79584" y="926068"/>
            <a:ext cx="311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6808" y="926068"/>
            <a:ext cx="29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2798" y="4343400"/>
            <a:ext cx="826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Left: 	5-day forecast SST error from first hindcast (no 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Right: 	5-day </a:t>
            </a:r>
            <a:r>
              <a:rPr lang="en-US" dirty="0"/>
              <a:t>forecast SST error from </a:t>
            </a:r>
            <a:r>
              <a:rPr lang="en-US" dirty="0" smtClean="0"/>
              <a:t>second hindcast (offset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is a significant reduction in global 5-day forecast SST error after applying heat flux offset to both the hindcast and the forecasts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Error is generally less than a few tenths of a degree Celsius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88525" y="1262332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349250"/>
            <a:ext cx="82296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NAVGEM 1.1 Wind Calibration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462963" cy="5272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600" dirty="0" smtClean="0"/>
              <a:t>Obtain one year of NAVGEM 1.1 output: Jun 2012 through May 2013</a:t>
            </a:r>
          </a:p>
          <a:p>
            <a:pPr lvl="1">
              <a:defRPr/>
            </a:pPr>
            <a:r>
              <a:rPr lang="en-US" sz="2400" dirty="0" smtClean="0"/>
              <a:t>Hindcast output (Jun 2012 – Jan 2013) processed and in HYCOM-ready format</a:t>
            </a:r>
          </a:p>
          <a:p>
            <a:pPr lvl="1">
              <a:defRPr/>
            </a:pPr>
            <a:r>
              <a:rPr lang="en-US" sz="2400" dirty="0" smtClean="0"/>
              <a:t>Pre-OPS/OPS output (Dec 2012 →) </a:t>
            </a:r>
            <a:r>
              <a:rPr lang="en-US" sz="2400" dirty="0"/>
              <a:t>processed daily and in HYCOM-ready </a:t>
            </a:r>
            <a:r>
              <a:rPr lang="en-US" sz="2400" dirty="0" smtClean="0"/>
              <a:t>format</a:t>
            </a:r>
          </a:p>
          <a:p>
            <a:pPr>
              <a:defRPr/>
            </a:pPr>
            <a:r>
              <a:rPr lang="en-US" sz="2600" dirty="0" smtClean="0"/>
              <a:t>Regression analysis vs. contemporaneous scatterometer data (SSMI/S and WindSAT)</a:t>
            </a:r>
          </a:p>
          <a:p>
            <a:pPr lvl="1">
              <a:defRPr/>
            </a:pPr>
            <a:r>
              <a:rPr lang="en-US" sz="2400" dirty="0" smtClean="0"/>
              <a:t>Contemporaneous scatterometer data obtained</a:t>
            </a:r>
          </a:p>
          <a:p>
            <a:pPr lvl="1">
              <a:defRPr/>
            </a:pPr>
            <a:r>
              <a:rPr lang="en-US" sz="2400" dirty="0" smtClean="0"/>
              <a:t>Regression analysis completed</a:t>
            </a:r>
          </a:p>
          <a:p>
            <a:pPr>
              <a:defRPr/>
            </a:pPr>
            <a:r>
              <a:rPr lang="en-US" sz="2600" dirty="0" smtClean="0"/>
              <a:t>Calibrate NAVGEM 1.1 wind speed </a:t>
            </a:r>
          </a:p>
          <a:p>
            <a:pPr marL="0" indent="0">
              <a:buFontTx/>
              <a:buNone/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371600"/>
            <a:ext cx="4008029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008029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SST Error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71134" y="926068"/>
            <a:ext cx="353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Operational GOFS – NOGAPS forced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9783" y="926068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Hindcast GOFS – NAVGEM forced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88525" y="1262332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798" y="4343400"/>
            <a:ext cx="8263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Left: 	5-day forecast SST error from operational GOFS 3.01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Annual heat flux offset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Right: 	5-day </a:t>
            </a:r>
            <a:r>
              <a:rPr lang="en-US" dirty="0"/>
              <a:t>forecast SST error from </a:t>
            </a:r>
            <a:r>
              <a:rPr lang="en-US" dirty="0" smtClean="0"/>
              <a:t>second NAVGEM forced hindcast 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Monthly varying heat flux offset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Smaller 5-day forecast SST error in NAVGEM forced GOFS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Ice Concentration </a:t>
            </a:r>
            <a:r>
              <a:rPr lang="en-US" sz="3200" dirty="0"/>
              <a:t>E</a:t>
            </a:r>
            <a:r>
              <a:rPr lang="en-US" sz="3200" dirty="0" smtClean="0"/>
              <a:t>rror</a:t>
            </a:r>
            <a:br>
              <a:rPr lang="en-US" sz="3200" dirty="0" smtClean="0"/>
            </a:br>
            <a:r>
              <a:rPr lang="en-US" sz="2400" dirty="0" smtClean="0"/>
              <a:t>(5-day forecast minus verifying HYCOM analysis)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044952" cy="27432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1066800"/>
            <a:ext cx="3044952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044952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3886200"/>
            <a:ext cx="3044952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1800" y="1752600"/>
            <a:ext cx="228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 summer</a:t>
            </a:r>
          </a:p>
          <a:p>
            <a:r>
              <a:rPr lang="en-US" dirty="0"/>
              <a:t>hemisphere ice melt</a:t>
            </a:r>
          </a:p>
          <a:p>
            <a:r>
              <a:rPr lang="en-US" dirty="0"/>
              <a:t>in the 5-day </a:t>
            </a:r>
            <a:r>
              <a:rPr lang="en-US" dirty="0" smtClean="0"/>
              <a:t>forecast</a:t>
            </a:r>
          </a:p>
          <a:p>
            <a:r>
              <a:rPr lang="en-US" dirty="0" smtClean="0"/>
              <a:t>in the Arctic (and</a:t>
            </a:r>
          </a:p>
          <a:p>
            <a:r>
              <a:rPr lang="en-US" dirty="0" smtClean="0"/>
              <a:t>Antarctic)</a:t>
            </a:r>
          </a:p>
          <a:p>
            <a:endParaRPr lang="en-US" dirty="0"/>
          </a:p>
          <a:p>
            <a:r>
              <a:rPr lang="en-US" cap="all" dirty="0" smtClean="0">
                <a:solidFill>
                  <a:srgbClr val="FF0000"/>
                </a:solidFill>
              </a:rPr>
              <a:t>Remember: This is energy-loan </a:t>
            </a:r>
            <a:r>
              <a:rPr lang="en-US" cap="all" smtClean="0">
                <a:solidFill>
                  <a:srgbClr val="FF0000"/>
                </a:solidFill>
              </a:rPr>
              <a:t>ice model, NOT CICE</a:t>
            </a:r>
            <a:endParaRPr lang="en-US" cap="all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a problem in the </a:t>
            </a:r>
          </a:p>
          <a:p>
            <a:r>
              <a:rPr lang="en-US" dirty="0" smtClean="0"/>
              <a:t>late fall/winter </a:t>
            </a:r>
          </a:p>
          <a:p>
            <a:r>
              <a:rPr lang="en-US" dirty="0" smtClean="0"/>
              <a:t>hemisphere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04495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1066800"/>
            <a:ext cx="3044952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675"/>
            <a:ext cx="3044952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3883325"/>
            <a:ext cx="304495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</a:t>
            </a:r>
            <a:r>
              <a:rPr lang="en-US" sz="3200" dirty="0"/>
              <a:t>1-2-1 Filtered Heat Flux </a:t>
            </a:r>
            <a:r>
              <a:rPr lang="en-US" sz="3200" dirty="0" smtClean="0"/>
              <a:t>Offset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34" y="1321832"/>
            <a:ext cx="3552444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Ice Concentration </a:t>
            </a:r>
            <a:r>
              <a:rPr lang="en-US" sz="3200" dirty="0"/>
              <a:t>E</a:t>
            </a:r>
            <a:r>
              <a:rPr lang="en-US" sz="3200" dirty="0" smtClean="0"/>
              <a:t>rror</a:t>
            </a:r>
            <a:br>
              <a:rPr lang="en-US" sz="3200" dirty="0" smtClean="0"/>
            </a:br>
            <a:r>
              <a:rPr lang="en-US" sz="2400" dirty="0" smtClean="0"/>
              <a:t>(5-day forecast minus verifying HYCOM analysis)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21832"/>
            <a:ext cx="3552444" cy="3200400"/>
          </a:xfrm>
        </p:spPr>
      </p:pic>
      <p:sp>
        <p:nvSpPr>
          <p:cNvPr id="10" name="TextBox 9"/>
          <p:cNvSpPr txBox="1"/>
          <p:nvPr/>
        </p:nvSpPr>
        <p:spPr>
          <a:xfrm>
            <a:off x="1132792" y="914400"/>
            <a:ext cx="311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5050" y="914400"/>
            <a:ext cx="297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applying heat flux offset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2798" y="4549676"/>
            <a:ext cx="7836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Left: 	5-day forecast ice error from first hindcast (no 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Right: 	5-day </a:t>
            </a:r>
            <a:r>
              <a:rPr lang="en-US" dirty="0"/>
              <a:t>forecast </a:t>
            </a:r>
            <a:r>
              <a:rPr lang="en-US" dirty="0" smtClean="0"/>
              <a:t>ice error </a:t>
            </a:r>
            <a:r>
              <a:rPr lang="en-US" dirty="0"/>
              <a:t>from </a:t>
            </a:r>
            <a:r>
              <a:rPr lang="en-US" dirty="0" smtClean="0"/>
              <a:t>second hindcast (offset applied)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Even after application of heat flux offset, still see significant ice reduction in the 5-day forecast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SST-based heat flux offset not optimal in ice covered regions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dirty="0" smtClean="0"/>
              <a:t>Problematic in both Arctic and Antarctic during summer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the ACNFS switchover to NAVGEM</a:t>
            </a:r>
            <a:r>
              <a:rPr lang="en-US" dirty="0" smtClean="0"/>
              <a:t>, we are investigating forecast ice error more thoroughly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85228" y="1207532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ACNFS Transition to NAVGEM 1.1 Forcing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Integrate a June 2012 → present hindcast of ACNFS with NAVGEM scatterometer-scaled winds and monthly varying heat flux offset derived from GOFS</a:t>
            </a:r>
          </a:p>
          <a:p>
            <a:pPr lvl="1"/>
            <a:r>
              <a:rPr lang="en-US" dirty="0" smtClean="0"/>
              <a:t>This has commenced and is in July 2012</a:t>
            </a:r>
          </a:p>
          <a:p>
            <a:r>
              <a:rPr lang="en-US" dirty="0" smtClean="0"/>
              <a:t>Each month additionally generate 5-day forecasts and compare against NOGAPS forced pre-operational ACNFS</a:t>
            </a:r>
          </a:p>
        </p:txBody>
      </p:sp>
    </p:spTree>
    <p:extLst>
      <p:ext uri="{BB962C8B-B14F-4D97-AF65-F5344CB8AC3E}">
        <p14:creationId xmlns:p14="http://schemas.microsoft.com/office/powerpoint/2010/main" val="14683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70"/>
          <a:stretch/>
        </p:blipFill>
        <p:spPr>
          <a:xfrm>
            <a:off x="5710066" y="1752600"/>
            <a:ext cx="3433934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Monthly 5-day Forecast Ice Concentration </a:t>
            </a:r>
            <a:r>
              <a:rPr lang="en-US" sz="3200" dirty="0"/>
              <a:t>E</a:t>
            </a:r>
            <a:r>
              <a:rPr lang="en-US" sz="3200" dirty="0" smtClean="0"/>
              <a:t>rror</a:t>
            </a:r>
            <a:br>
              <a:rPr lang="en-US" sz="3200" dirty="0" smtClean="0"/>
            </a:br>
            <a:r>
              <a:rPr lang="en-US" sz="2400" dirty="0" smtClean="0"/>
              <a:t>(5-day forecast minus verifying HYCOM analysis)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9276" y="1063555"/>
            <a:ext cx="2311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Pre-operational ACNFS</a:t>
            </a:r>
          </a:p>
          <a:p>
            <a:pPr algn="ctr"/>
            <a:r>
              <a:rPr lang="en-US" dirty="0" smtClean="0"/>
              <a:t>NOGAPS forced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8998" y="4953000"/>
            <a:ext cx="7836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Left: Pre-operational ACNFS, CICE model, annual heat flux offset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Middle: Hindcast ACNFS being spun up to real-time, CICE model, monthly varying heat flux offset derived from global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Right: 	Second GOFS hindcast, energy loan </a:t>
            </a:r>
            <a:r>
              <a:rPr lang="en-US" dirty="0"/>
              <a:t>ice model, monthly varying heat flux offset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Significantly lower forecast ice error in ACNFS </a:t>
            </a:r>
            <a:r>
              <a:rPr lang="en-US" dirty="0" smtClean="0"/>
              <a:t>compared to GOFS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1640941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2"/>
          <a:stretch/>
        </p:blipFill>
        <p:spPr>
          <a:xfrm>
            <a:off x="0" y="1752600"/>
            <a:ext cx="2850018" cy="2971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6"/>
          <a:stretch/>
        </p:blipFill>
        <p:spPr>
          <a:xfrm>
            <a:off x="2855614" y="1752600"/>
            <a:ext cx="2845899" cy="2971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32145" y="1070810"/>
            <a:ext cx="1692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Hindcast ACNFS</a:t>
            </a:r>
          </a:p>
          <a:p>
            <a:pPr algn="ctr"/>
            <a:r>
              <a:rPr lang="en-US" dirty="0" smtClean="0"/>
              <a:t>NAVGEM forced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04415" y="1070810"/>
            <a:ext cx="1692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Hindcast GOFS</a:t>
            </a:r>
          </a:p>
          <a:p>
            <a:pPr algn="ctr"/>
            <a:r>
              <a:rPr lang="en-US" dirty="0" smtClean="0"/>
              <a:t>NAVGEM 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Offset and Scaling Factor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3" y="2438400"/>
            <a:ext cx="4218467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218467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Monthly Wind Speed</a:t>
            </a:r>
            <a:br>
              <a:rPr lang="en-US" sz="3600" dirty="0" smtClean="0"/>
            </a:br>
            <a:r>
              <a:rPr lang="en-US" sz="2400" dirty="0" smtClean="0"/>
              <a:t>Before scatterometer calibration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038600" cy="26262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038600" cy="2626235"/>
          </a:xfrm>
        </p:spPr>
      </p:pic>
      <p:pic>
        <p:nvPicPr>
          <p:cNvPr id="8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8999"/>
            <a:ext cx="4038600" cy="2626235"/>
          </a:xfrm>
          <a:prstGeom prst="rect">
            <a:avLst/>
          </a:prstGeom>
        </p:spPr>
      </p:pic>
      <p:pic>
        <p:nvPicPr>
          <p:cNvPr id="9" name="Content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4038600" cy="26262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5929" y="1135729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3053" y="3358469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80758" y="1143000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61695" y="1143000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038600" cy="2626235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038600" cy="262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Monthly Wind Speed</a:t>
            </a:r>
            <a:br>
              <a:rPr lang="en-US" sz="3600" dirty="0" smtClean="0"/>
            </a:br>
            <a:r>
              <a:rPr lang="en-US" sz="2400" dirty="0" smtClean="0"/>
              <a:t>After scatterometer calibration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05929" y="1135729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8998"/>
            <a:ext cx="4038600" cy="2626235"/>
          </a:xfrm>
        </p:spPr>
      </p:pic>
      <p:pic>
        <p:nvPicPr>
          <p:cNvPr id="1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4038600" cy="2626235"/>
          </a:xfrm>
        </p:spPr>
      </p:pic>
      <p:sp>
        <p:nvSpPr>
          <p:cNvPr id="11" name="Oval 10"/>
          <p:cNvSpPr/>
          <p:nvPr/>
        </p:nvSpPr>
        <p:spPr>
          <a:xfrm>
            <a:off x="703053" y="3358469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038600" cy="2626235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038600" cy="2626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Monthly Wind Speed</a:t>
            </a:r>
            <a:br>
              <a:rPr lang="en-US" sz="3600" dirty="0" smtClean="0"/>
            </a:br>
            <a:r>
              <a:rPr lang="en-US" sz="2400" dirty="0" smtClean="0"/>
              <a:t>After scatterometer calibration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705929" y="1135729"/>
            <a:ext cx="6683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4360"/>
            <a:ext cx="4038600" cy="2591937"/>
          </a:xfrm>
          <a:prstGeom prst="rect">
            <a:avLst/>
          </a:prstGeom>
        </p:spPr>
      </p:pic>
      <p:pic>
        <p:nvPicPr>
          <p:cNvPr id="1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2" y="3464360"/>
            <a:ext cx="4038600" cy="259193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3747" y="3385868"/>
            <a:ext cx="51598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93598" y="4704214"/>
            <a:ext cx="3016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RSS = Remote Sensing Systems scatterometer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Annual Wind Curl - Global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9296"/>
            <a:ext cx="4038600" cy="287817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9296"/>
            <a:ext cx="4038600" cy="2878170"/>
          </a:xfrm>
        </p:spPr>
      </p:pic>
      <p:sp>
        <p:nvSpPr>
          <p:cNvPr id="10" name="TextBox 9"/>
          <p:cNvSpPr txBox="1"/>
          <p:nvPr/>
        </p:nvSpPr>
        <p:spPr>
          <a:xfrm>
            <a:off x="3048166" y="1447800"/>
            <a:ext cx="308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 scatterometer calibration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6251" y="5193268"/>
            <a:ext cx="824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 is not obvious at this scale, but the NAVGEM curl field is far less noisy than NOGAPS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90600" y="2057400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62910" y="2063151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Annual Wind Curl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166" y="621268"/>
            <a:ext cx="308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 scatterometer calibration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76738"/>
            <a:ext cx="4038600" cy="271249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6738"/>
            <a:ext cx="4038600" cy="2712492"/>
          </a:xfrm>
        </p:spPr>
      </p:pic>
      <p:sp>
        <p:nvSpPr>
          <p:cNvPr id="8" name="Oval 7"/>
          <p:cNvSpPr/>
          <p:nvPr/>
        </p:nvSpPr>
        <p:spPr>
          <a:xfrm>
            <a:off x="5197415" y="917275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19356" y="914400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4092066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88" y="3810000"/>
            <a:ext cx="4092066" cy="2743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23756" y="3699933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179" y="3699933"/>
            <a:ext cx="70017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1116</Words>
  <Application>Microsoft Office PowerPoint</Application>
  <PresentationFormat>On-screen Show (4:3)</PresentationFormat>
  <Paragraphs>206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From NOGAPS to NAVGEM 1.1  in GOFS: A Progress Report</vt:lpstr>
      <vt:lpstr>NAVGEM 1.1 replacing NOGAPS</vt:lpstr>
      <vt:lpstr>NAVGEM 1.1 Wind Calibration</vt:lpstr>
      <vt:lpstr>Regression Offset and Scaling Factor</vt:lpstr>
      <vt:lpstr>Monthly Wind Speed Before scatterometer calibration</vt:lpstr>
      <vt:lpstr>Monthly Wind Speed After scatterometer calibration</vt:lpstr>
      <vt:lpstr>Monthly Wind Speed After scatterometer calibration</vt:lpstr>
      <vt:lpstr>Annual Wind Curl - Global</vt:lpstr>
      <vt:lpstr>Annual Wind Curl</vt:lpstr>
      <vt:lpstr>NAVGEM 1.1 Surface Fields</vt:lpstr>
      <vt:lpstr>NAVGEM 1.1 minus NOGAPS</vt:lpstr>
      <vt:lpstr>NAVGEM 1.1 minus CFSV2</vt:lpstr>
      <vt:lpstr>NAVGEM 1.1 minus NOGAPS</vt:lpstr>
      <vt:lpstr>CFSV2 minus NOGAPS</vt:lpstr>
      <vt:lpstr>CFSV2 minus NAVGEM 1.1</vt:lpstr>
      <vt:lpstr>NAVGEM 1.1 minus NOGAPS</vt:lpstr>
      <vt:lpstr>NAVGEM 1.1 minus NOGAPS</vt:lpstr>
      <vt:lpstr>NAVGEM 1.1 Heat Flux Calibration</vt:lpstr>
      <vt:lpstr>Hindcast to Real-time</vt:lpstr>
      <vt:lpstr>Hindcast Schematic</vt:lpstr>
      <vt:lpstr>Monthly 5-day Forecast SST Error (5-day forecast minus verifying GOFS analysis)</vt:lpstr>
      <vt:lpstr>Monthly 5-day Forecast SST Error (5-day forecast minus verifying GOFS analysis)</vt:lpstr>
      <vt:lpstr>Monthly 5-day Forecast SST Error (5-day forecast minus verifying GOFS analysis)</vt:lpstr>
      <vt:lpstr>Monthly 1-2-1 Filtered Heat Flux Offset (Based on 5-day forecast SST error)</vt:lpstr>
      <vt:lpstr>Monthly 1-2-1 Filtered Heat Flux Offset (Based on 5-day forecast SST error)</vt:lpstr>
      <vt:lpstr>Monthly 1-2-1 Filtered Heat Flux Offset (Based on 5-day forecast SST error)</vt:lpstr>
      <vt:lpstr>Monthly 5-day Forecast SST Error</vt:lpstr>
      <vt:lpstr>Monthly 5-day Forecast SST Error</vt:lpstr>
      <vt:lpstr>Monthly 5-day Forecast SST Error</vt:lpstr>
      <vt:lpstr>Monthly 5-day Forecast SST Error</vt:lpstr>
      <vt:lpstr>Monthly 5-day Forecast Ice Concentration Error (5-day forecast minus verifying HYCOM analysis)</vt:lpstr>
      <vt:lpstr>Monthly 1-2-1 Filtered Heat Flux Offset</vt:lpstr>
      <vt:lpstr>Monthly 5-day Forecast Ice Concentration Error (5-day forecast minus verifying HYCOM analysis)</vt:lpstr>
      <vt:lpstr>ACNFS Transition to NAVGEM 1.1 Forcing</vt:lpstr>
      <vt:lpstr>Monthly 5-day Forecast Ice Concentration Error (5-day forecast minus verifying HYCOM analysis)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FY13 task associated with NAVGEM replacing NOGAPS</dc:title>
  <dc:creator>Metzger, Joe</dc:creator>
  <cp:lastModifiedBy>Joe Metzger</cp:lastModifiedBy>
  <cp:revision>60</cp:revision>
  <cp:lastPrinted>2013-06-25T19:04:26Z</cp:lastPrinted>
  <dcterms:created xsi:type="dcterms:W3CDTF">2006-08-16T00:00:00Z</dcterms:created>
  <dcterms:modified xsi:type="dcterms:W3CDTF">2013-06-26T14:00:11Z</dcterms:modified>
</cp:coreProperties>
</file>